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476" r:id="rId2"/>
    <p:sldId id="525" r:id="rId3"/>
    <p:sldId id="526" r:id="rId4"/>
    <p:sldId id="527" r:id="rId5"/>
    <p:sldId id="528" r:id="rId6"/>
  </p:sldIdLst>
  <p:sldSz cx="12192000" cy="6858000"/>
  <p:notesSz cx="6858000" cy="9144000"/>
  <p:defaultTextStyle>
    <a:defPPr>
      <a:defRPr lang="en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40"/>
  </p:normalViewPr>
  <p:slideViewPr>
    <p:cSldViewPr snapToGrid="0">
      <p:cViewPr varScale="1">
        <p:scale>
          <a:sx n="116" d="100"/>
          <a:sy n="116" d="100"/>
        </p:scale>
        <p:origin x="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2.jpg>
</file>

<file path=ppt/media/image15.jpg>
</file>

<file path=ppt/media/image18.jpg>
</file>

<file path=ppt/media/image20.png>
</file>

<file path=ppt/media/image22.jpg>
</file>

<file path=ppt/media/image25.jpg>
</file>

<file path=ppt/media/image28.jpg>
</file>

<file path=ppt/media/image3.jpg>
</file>

<file path=ppt/media/image31.jpg>
</file>

<file path=ppt/media/image34.jpg>
</file>

<file path=ppt/media/image37.jpg>
</file>

<file path=ppt/media/image40.jpg>
</file>

<file path=ppt/media/image43.jpg>
</file>

<file path=ppt/media/image46.jpg>
</file>

<file path=ppt/media/image49.jpg>
</file>

<file path=ppt/media/image52.jpg>
</file>

<file path=ppt/media/image55.jpg>
</file>

<file path=ppt/media/image58.jpg>
</file>

<file path=ppt/media/image59.jpg>
</file>

<file path=ppt/media/image6.jpg>
</file>

<file path=ppt/media/image62.jpg>
</file>

<file path=ppt/media/image65.jpg>
</file>

<file path=ppt/media/image68.jpg>
</file>

<file path=ppt/media/image71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4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5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5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7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.emf"/><Relationship Id="rId4" Type="http://schemas.openxmlformats.org/officeDocument/2006/relationships/image" Target="../media/image7.emf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7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2.emf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3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7.emf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Ic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13571" y="2539584"/>
            <a:ext cx="1753480" cy="1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778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4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717472" y="862013"/>
              <a:ext cx="220410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313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5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9" y="1018"/>
            <a:ext cx="12188385" cy="6855967"/>
            <a:chOff x="1356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691" y="86201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458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5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905" y="1017"/>
            <a:ext cx="12188385" cy="6855967"/>
            <a:chOff x="678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0480" y="866774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4640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6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3575" y="871537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59402" y="3097907"/>
            <a:ext cx="5998164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8349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9" y="1018"/>
            <a:ext cx="12188383" cy="6855964"/>
            <a:chOff x="1356" y="763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1289" y="871538"/>
              <a:ext cx="2680470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6889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688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7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0243" y="859632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1935" y="3101613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2527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7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259" y="1017"/>
            <a:ext cx="12188385" cy="6855967"/>
            <a:chOff x="1694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94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899" y="869156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60533" y="2955008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347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8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6" y="1016"/>
            <a:ext cx="12188388" cy="6855968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96526" y="854676"/>
              <a:ext cx="262714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675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8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98433" y="864394"/>
              <a:ext cx="262003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19800" y="4321510"/>
            <a:ext cx="58843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96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9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7" y="1016"/>
            <a:ext cx="12188388" cy="6855968"/>
            <a:chOff x="1355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227" y="86201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23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13571" y="2539584"/>
            <a:ext cx="1753480" cy="1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374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9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712" y="1018"/>
            <a:ext cx="12188385" cy="6855967"/>
            <a:chOff x="2033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789" y="866775"/>
              <a:ext cx="265558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8843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57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0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565" y="864395"/>
              <a:ext cx="266269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5627" y="4181809"/>
            <a:ext cx="5651940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03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0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3269" y="869156"/>
              <a:ext cx="265203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6727" y="4334210"/>
            <a:ext cx="574084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481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1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712" y="1018"/>
            <a:ext cx="12188385" cy="6855967"/>
            <a:chOff x="2033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455227" y="864394"/>
              <a:ext cx="247072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1970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1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459967" y="869156"/>
              <a:ext cx="246006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597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2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627850" y="857250"/>
              <a:ext cx="2282310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8117" y="3097907"/>
            <a:ext cx="560102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425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2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9" y="1018"/>
            <a:ext cx="12188383" cy="6855964"/>
            <a:chOff x="1356" y="763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3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637034" y="864394"/>
              <a:ext cx="227164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6889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971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905" y="1018"/>
            <a:ext cx="12188385" cy="6855967"/>
            <a:chOff x="678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5216" y="847724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1533" y="3048779"/>
            <a:ext cx="498061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5677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904" y="1018"/>
            <a:ext cx="12188385" cy="6855967"/>
            <a:chOff x="677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7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1689" y="850107"/>
              <a:ext cx="2684025" cy="355910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1265" y="2953746"/>
            <a:ext cx="390944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4781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4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6" y="1016"/>
            <a:ext cx="12188388" cy="6855968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1858" y="869156"/>
              <a:ext cx="266980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4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00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5" y="1016"/>
            <a:ext cx="12188387" cy="6855968"/>
            <a:chOff x="1354" y="762"/>
            <a:chExt cx="9141290" cy="5141976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0" cy="514197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4007" y="851877"/>
              <a:ext cx="2684831" cy="3573176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02652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4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572" y="873919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0" y="4338444"/>
            <a:ext cx="58843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84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5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259" y="1018"/>
            <a:ext cx="12188385" cy="6855967"/>
            <a:chOff x="1694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94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8737" y="859632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042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5 Tw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712" y="1017"/>
            <a:ext cx="12188385" cy="6855967"/>
            <a:chOff x="2033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3" y="762"/>
              <a:ext cx="9141289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7393" y="866776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05261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0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1807" y="1017"/>
            <a:ext cx="12188384" cy="6855967"/>
            <a:chOff x="1355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266829" y="3097907"/>
            <a:ext cx="560102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113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0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1810" y="1018"/>
            <a:ext cx="12188380" cy="6855964"/>
            <a:chOff x="1357" y="763"/>
            <a:chExt cx="9141285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3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271466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8032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1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7" y="1016"/>
            <a:ext cx="12188384" cy="6855965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161" y="877094"/>
              <a:ext cx="2691135" cy="343833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673230" y="3097907"/>
            <a:ext cx="5516961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9" name="Picture 8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236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1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10" y="1017"/>
            <a:ext cx="12188380" cy="6855963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7128" y="879475"/>
              <a:ext cx="2684025" cy="342768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672000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9" name="Picture 8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594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2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1017"/>
            <a:ext cx="12188384" cy="6855967"/>
            <a:chOff x="0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762"/>
              <a:ext cx="9141288" cy="51419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51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37861" y="3048779"/>
            <a:ext cx="5639607" cy="615883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0565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2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1807" y="1017"/>
            <a:ext cx="12188384" cy="6855967"/>
            <a:chOff x="1355" y="762"/>
            <a:chExt cx="9141288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2515" y="858898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33645" y="2953746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2857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07" y="1016"/>
            <a:ext cx="12188384" cy="6855965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70029" y="3097907"/>
            <a:ext cx="560102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370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6518" y="882456"/>
              <a:ext cx="2662695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8843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3350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10" y="1017"/>
            <a:ext cx="12188380" cy="6855963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87366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546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6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3257" y="850105"/>
              <a:ext cx="269113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319" y="3048779"/>
            <a:ext cx="5499405" cy="615883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708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54871"/>
              <a:ext cx="2684025" cy="355200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3645" y="2953746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617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7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62493" y="847724"/>
              <a:ext cx="2669805" cy="357331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9940" y="3048779"/>
            <a:ext cx="5499405" cy="615883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0669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7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6715" y="854869"/>
              <a:ext cx="2659140" cy="355910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3645" y="2953746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2683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8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9815" y="856290"/>
              <a:ext cx="2691135" cy="348806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7860" y="3048779"/>
            <a:ext cx="5614207" cy="615883"/>
          </a:xfrm>
        </p:spPr>
        <p:txBody>
          <a:bodyPr anchor="t" anchorCtr="0">
            <a:noAutofit/>
          </a:bodyPr>
          <a:lstStyle>
            <a:lvl1pPr algn="r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5784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8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2515" y="862012"/>
              <a:ext cx="2684025" cy="34809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3645" y="2953746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E60000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E60000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94166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9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6" y="1016"/>
            <a:ext cx="12188388" cy="6855968"/>
            <a:chOff x="1354" y="762"/>
            <a:chExt cx="9141291" cy="5141976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4" y="762"/>
              <a:ext cx="9141291" cy="51419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48398" y="881063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55835" y="4181809"/>
            <a:ext cx="5401731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17417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9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5693" y="883444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55834" y="4334210"/>
            <a:ext cx="5401733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 descr="New_VF_Icon_RGB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567" y="6062988"/>
            <a:ext cx="528000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2395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4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07" y="1016"/>
            <a:ext cx="12188384" cy="6855965"/>
            <a:chOff x="1355" y="762"/>
            <a:chExt cx="9141288" cy="5141974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8" cy="51419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5955" y="861748"/>
              <a:ext cx="2691135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266829" y="3097907"/>
            <a:ext cx="560102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90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08" y="1018"/>
            <a:ext cx="12188385" cy="6855967"/>
            <a:chOff x="1355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355" y="763"/>
              <a:ext cx="9141289" cy="51419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3258752" y="854869"/>
              <a:ext cx="2666250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95433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10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4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10" y="1017"/>
            <a:ext cx="12188380" cy="6855963"/>
            <a:chOff x="1357" y="763"/>
            <a:chExt cx="9141285" cy="5141972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7" y="763"/>
              <a:ext cx="9141285" cy="51419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39510" y="866472"/>
              <a:ext cx="2684025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271466" y="2962213"/>
            <a:ext cx="5372677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47335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Red One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34069" y="1130937"/>
            <a:ext cx="3604236" cy="4800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5929" y="3747514"/>
            <a:ext cx="5507572" cy="673149"/>
          </a:xfrm>
        </p:spPr>
        <p:txBody>
          <a:bodyPr anchor="ctr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1246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Red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43643" y="1143059"/>
            <a:ext cx="3570709" cy="477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3229" y="3774168"/>
            <a:ext cx="5507572" cy="92674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 baseline="0">
                <a:solidFill>
                  <a:srgbClr val="FFFFFF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884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9949" y="1148673"/>
            <a:ext cx="3590920" cy="47822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5929" y="3747514"/>
            <a:ext cx="5507572" cy="673149"/>
          </a:xfrm>
        </p:spPr>
        <p:txBody>
          <a:bodyPr anchor="ctr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950773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36774" y="1141612"/>
            <a:ext cx="3571793" cy="47726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3229" y="3774168"/>
            <a:ext cx="5507572" cy="92674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 baseline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accent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45194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4434" y="274638"/>
            <a:ext cx="8718551" cy="88997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607F-D0CB-4AC6-9566-046428C59115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334434" y="1164610"/>
            <a:ext cx="11523133" cy="48043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587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77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406781-6558-4EBC-BD9F-FE5D24C6349C}" type="datetime3">
              <a:rPr lang="en-US" smtClean="0"/>
              <a:t>21 August 2023</a:t>
            </a:fld>
            <a:endParaRPr lang="en-GB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6239934" y="1164168"/>
            <a:ext cx="5617633" cy="4804833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334434" y="1164168"/>
            <a:ext cx="5617633" cy="48048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619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406781-6558-4EBC-BD9F-FE5D24C6349C}" type="datetime3">
              <a:rPr lang="en-US" smtClean="0"/>
              <a:t>21 August 2023</a:t>
            </a:fld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8"/>
          </p:nvPr>
        </p:nvSpPr>
        <p:spPr>
          <a:xfrm>
            <a:off x="6239934" y="1168400"/>
            <a:ext cx="5617633" cy="4800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334434" y="1164168"/>
            <a:ext cx="5617633" cy="48048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6862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34615" y="1110767"/>
            <a:ext cx="3667807" cy="4983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59" y="3276600"/>
            <a:ext cx="4378689" cy="1320800"/>
          </a:xfrm>
        </p:spPr>
        <p:txBody>
          <a:bodyPr anchor="ctr" anchorCtr="0">
            <a:noAutofit/>
          </a:bodyPr>
          <a:lstStyle>
            <a:lvl1pPr>
              <a:lnSpc>
                <a:spcPct val="80000"/>
              </a:lnSpc>
              <a:defRPr sz="3200"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FA8D524-68A2-4395-A4A6-55646E807998}" type="datetime3">
              <a:rPr lang="en-US" smtClean="0"/>
              <a:t>21 August 2023</a:t>
            </a:fld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5947834" y="2096970"/>
            <a:ext cx="2078567" cy="3872031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None/>
              <a:defRPr sz="1600"/>
            </a:lvl2pPr>
          </a:lstStyle>
          <a:p>
            <a:pPr lvl="0"/>
            <a:r>
              <a:rPr lang="en-US" dirty="0"/>
              <a:t>Click to edit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8329790" y="2096970"/>
            <a:ext cx="2078567" cy="3872031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None/>
              <a:defRPr sz="1600"/>
            </a:lvl2pPr>
          </a:lstStyle>
          <a:p>
            <a:pPr lvl="0"/>
            <a:r>
              <a:rPr lang="en-US" dirty="0"/>
              <a:t>Click to edit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246764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/>
              <a:t>21 August 2023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323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 Two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8" y="1017"/>
            <a:ext cx="12188385" cy="6855967"/>
            <a:chOff x="1355" y="762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5" y="762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74768" y="878682"/>
              <a:ext cx="2659140" cy="3537792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233" y="4334210"/>
            <a:ext cx="5791200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0779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948351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 Speechm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49607" y="1092083"/>
            <a:ext cx="3011261" cy="40560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5133" y="2729090"/>
            <a:ext cx="3788833" cy="1106311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32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F8E5E15-47D5-4EB1-AD9F-8AB61C797329}" type="datetime3">
              <a:rPr lang="en-US" smtClean="0"/>
              <a:t>21 August 2023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91910"/>
            <a:ext cx="5892799" cy="4380087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44266" spc="-1333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62012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 Speechm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53074" y="1092141"/>
            <a:ext cx="3011217" cy="40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5133" y="2729090"/>
            <a:ext cx="3788833" cy="1106311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3200" b="1" cap="none" baseline="0">
                <a:solidFill>
                  <a:schemeClr val="accent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F8E5E15-47D5-4EB1-AD9F-8AB61C797329}" type="datetime3">
              <a:rPr lang="en-US" smtClean="0"/>
              <a:pPr/>
              <a:t>21 August 2023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91910"/>
            <a:ext cx="5892799" cy="4380087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44266" spc="-1333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72465058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2066" y="2573523"/>
            <a:ext cx="5905500" cy="1400512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0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F8E5E15-47D5-4EB1-AD9F-8AB61C797329}" type="datetime3">
              <a:rPr lang="en-US" smtClean="0"/>
              <a:t>21 August 2023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91910"/>
            <a:ext cx="5892799" cy="4380087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44266" spc="-1333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22392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2066" y="2573523"/>
            <a:ext cx="5905501" cy="1400512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000" b="1" cap="none" baseline="0">
                <a:solidFill>
                  <a:schemeClr val="accent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F8E5E15-47D5-4EB1-AD9F-8AB61C797329}" type="datetime3">
              <a:rPr lang="en-US" smtClean="0"/>
              <a:pPr/>
              <a:t>21 August 2023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91910"/>
            <a:ext cx="5892799" cy="4380087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44266" spc="-1333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84667067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x3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2144535" y="355601"/>
            <a:ext cx="7902932" cy="5927199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4x3 video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D5AC188-290C-4949-8FC0-898609ABB1F0}" type="datetime3">
              <a:rPr lang="en-US" smtClean="0"/>
              <a:t>21 August 2023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7016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x9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1096434" y="355200"/>
            <a:ext cx="9999135" cy="5624513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16x9 video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AD9EA54-4CB4-474C-A174-137EC7F36B9E}" type="datetime3">
              <a:rPr lang="en-US" smtClean="0"/>
              <a:t>21 August 2023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2802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frame 16x9 Video placehol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full frame 16x9 video</a:t>
            </a:r>
          </a:p>
        </p:txBody>
      </p:sp>
    </p:spTree>
    <p:extLst>
      <p:ext uri="{BB962C8B-B14F-4D97-AF65-F5344CB8AC3E}">
        <p14:creationId xmlns:p14="http://schemas.microsoft.com/office/powerpoint/2010/main" val="2379226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3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713" y="1019"/>
            <a:ext cx="12188383" cy="6855964"/>
            <a:chOff x="2034" y="764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34" y="764"/>
              <a:ext cx="9141287" cy="514197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8022" y="862012"/>
              <a:ext cx="2673360" cy="356976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8266" y="3787856"/>
            <a:ext cx="5124117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45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3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1809" y="1019"/>
            <a:ext cx="12188383" cy="6855964"/>
            <a:chOff x="1356" y="764"/>
            <a:chExt cx="9141287" cy="5141973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56" y="764"/>
              <a:ext cx="9141287" cy="514197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53162" y="878529"/>
              <a:ext cx="2666250" cy="356265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53085" y="3748612"/>
            <a:ext cx="3687239" cy="855857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933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rgbClr val="FFFFFF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331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4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905" y="1018"/>
            <a:ext cx="12188385" cy="6855967"/>
            <a:chOff x="678" y="763"/>
            <a:chExt cx="9141289" cy="514197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8" y="763"/>
              <a:ext cx="9141289" cy="514197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710181" y="854869"/>
              <a:ext cx="2207655" cy="35484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2133" y="4181809"/>
            <a:ext cx="5712099" cy="615883"/>
          </a:xfr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4000" b="1" i="0">
                <a:solidFill>
                  <a:schemeClr val="accent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Click to edit Master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4436" y="5385814"/>
            <a:ext cx="2787265" cy="91051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867">
                <a:solidFill>
                  <a:schemeClr val="bg1"/>
                </a:solidFill>
                <a:latin typeface="Vodafone Rg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854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image" Target="../media/image1.emf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69"/>
          <a:stretch>
            <a:fillRect/>
          </a:stretch>
        </p:blipFill>
        <p:spPr>
          <a:xfrm>
            <a:off x="11329121" y="6062988"/>
            <a:ext cx="528447" cy="52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4433" y="274638"/>
            <a:ext cx="11514035" cy="88997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33" y="1164610"/>
            <a:ext cx="7848600" cy="480439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5820394" y="6284182"/>
            <a:ext cx="551213" cy="31851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1067"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37860" y="6282799"/>
            <a:ext cx="2783840" cy="31851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lang="en-IE" sz="1067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/>
              <a:t>Insert Confidentiality Level in slide footer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8183033" y="6282799"/>
            <a:ext cx="2844800" cy="31851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>
              <a:defRPr lang="en-GB" sz="1067" smtClean="0"/>
            </a:lvl1pPr>
          </a:lstStyle>
          <a:p>
            <a:fld id="{AD47607F-D0CB-4AC6-9566-046428C59115}" type="datetime3">
              <a:rPr lang="en-US" smtClean="0"/>
              <a:pPr/>
              <a:t>21 August 2023</a:t>
            </a:fld>
            <a:endParaRPr lang="en-US" dirty="0"/>
          </a:p>
        </p:txBody>
      </p:sp>
      <p:sp>
        <p:nvSpPr>
          <p:cNvPr id="8" name="TextBox 7"/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90500" y="6560820"/>
            <a:ext cx="419100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CZ" sz="7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General</a:t>
            </a:r>
          </a:p>
        </p:txBody>
      </p:sp>
    </p:spTree>
    <p:extLst>
      <p:ext uri="{BB962C8B-B14F-4D97-AF65-F5344CB8AC3E}">
        <p14:creationId xmlns:p14="http://schemas.microsoft.com/office/powerpoint/2010/main" val="2611458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</p:sldLayoutIdLst>
  <p:hf hdr="0"/>
  <p:txStyles>
    <p:titleStyle>
      <a:lvl1pPr algn="l" defTabSz="1219170" rtl="0" eaLnBrk="1" latinLnBrk="0" hangingPunct="1">
        <a:lnSpc>
          <a:spcPct val="8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Vodafone Rg" pitchFamily="34" charset="0"/>
          <a:ea typeface="+mj-ea"/>
          <a:cs typeface="+mj-cs"/>
        </a:defRPr>
      </a:lvl1pPr>
    </p:titleStyle>
    <p:bodyStyle>
      <a:lvl1pPr marL="184146" indent="-184146" algn="l" defTabSz="1219170" rtl="0" eaLnBrk="1" latinLnBrk="0" hangingPunct="1">
        <a:spcBef>
          <a:spcPts val="0"/>
        </a:spcBef>
        <a:spcAft>
          <a:spcPts val="800"/>
        </a:spcAft>
        <a:buClr>
          <a:schemeClr val="accent1"/>
        </a:buClr>
        <a:buFont typeface="Arial" pitchFamily="34" charset="0"/>
        <a:buChar char="•"/>
        <a:defRPr sz="2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1pPr>
      <a:lvl2pPr marL="463539" indent="-196846" algn="l" defTabSz="1219170" rtl="0" eaLnBrk="1" latinLnBrk="0" hangingPunct="1">
        <a:spcBef>
          <a:spcPts val="0"/>
        </a:spcBef>
        <a:spcAft>
          <a:spcPts val="400"/>
        </a:spcAft>
        <a:buClr>
          <a:schemeClr val="accent1"/>
        </a:buClr>
        <a:buFont typeface="Calibri" pitchFamily="34" charset="0"/>
        <a:buChar char="–"/>
        <a:defRPr sz="1867" kern="1200">
          <a:solidFill>
            <a:schemeClr val="tx1"/>
          </a:solidFill>
          <a:latin typeface="Vodafone Rg" pitchFamily="34" charset="0"/>
          <a:ea typeface="+mn-ea"/>
          <a:cs typeface="+mn-cs"/>
        </a:defRPr>
      </a:lvl2pPr>
      <a:lvl3pPr marL="514338" indent="194728" algn="l" defTabSz="1219170" rtl="0" eaLnBrk="1" latinLnBrk="0" hangingPunct="1">
        <a:spcBef>
          <a:spcPts val="0"/>
        </a:spcBef>
        <a:spcAft>
          <a:spcPts val="400"/>
        </a:spcAft>
        <a:buClr>
          <a:schemeClr val="accent1"/>
        </a:buClr>
        <a:buFont typeface="Calibri" pitchFamily="34" charset="0"/>
        <a:buChar char="–"/>
        <a:defRPr sz="1867" kern="1200">
          <a:solidFill>
            <a:schemeClr val="tx1"/>
          </a:solidFill>
          <a:latin typeface="Vodafone Rg" pitchFamily="34" charset="0"/>
          <a:ea typeface="+mn-ea"/>
          <a:cs typeface="+mn-cs"/>
        </a:defRPr>
      </a:lvl3pPr>
      <a:lvl4pPr marL="956709" indent="-201079" algn="l" defTabSz="121917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170" indent="-215895" algn="l" defTabSz="121917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  <p15:guide id="3" orient="horz" pos="2820">
          <p15:clr>
            <a:srgbClr val="F26B43"/>
          </p15:clr>
        </p15:guide>
        <p15:guide id="4" pos="5602">
          <p15:clr>
            <a:srgbClr val="F26B43"/>
          </p15:clr>
        </p15:guide>
        <p15:guide id="5" pos="2812">
          <p15:clr>
            <a:srgbClr val="F26B43"/>
          </p15:clr>
        </p15:guide>
        <p15:guide id="6" pos="2948">
          <p15:clr>
            <a:srgbClr val="F26B43"/>
          </p15:clr>
        </p15:guide>
        <p15:guide id="7" orient="horz" pos="55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Code Like a Girl</a:t>
            </a:r>
            <a:br>
              <a:rPr lang="en-GB" dirty="0"/>
            </a:br>
            <a:r>
              <a:rPr lang="en-GB" dirty="0"/>
              <a:t>22 August 2023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C825C1-C3EC-F6CA-5485-440D5FA90688}"/>
              </a:ext>
            </a:extLst>
          </p:cNvPr>
          <p:cNvSpPr txBox="1"/>
          <p:nvPr/>
        </p:nvSpPr>
        <p:spPr>
          <a:xfrm>
            <a:off x="1779373" y="1197232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defTabSz="1219170"/>
            <a:endParaRPr lang="en-CZ" sz="2400" dirty="0">
              <a:solidFill>
                <a:srgbClr val="000000"/>
              </a:solidFill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47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Jak pracovat v týmu?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83722" indent="-183722"/>
            <a:r>
              <a:rPr lang="cs-CZ" b="1" dirty="0"/>
              <a:t>Rozdělení týmu</a:t>
            </a:r>
          </a:p>
          <a:p>
            <a:pPr marL="463115" lvl="1" indent="-196422"/>
            <a:r>
              <a:rPr lang="cs-CZ" dirty="0"/>
              <a:t>Domluvte si, která z vás bude kapitánka</a:t>
            </a:r>
          </a:p>
          <a:p>
            <a:pPr marL="463115" lvl="1" indent="-196422"/>
            <a:r>
              <a:rPr lang="cs-CZ" dirty="0"/>
              <a:t>Kapitánka nemusí být nejzkušenější v programování</a:t>
            </a:r>
          </a:p>
          <a:p>
            <a:pPr marL="463115" lvl="1" indent="-196422"/>
            <a:r>
              <a:rPr lang="cs-CZ" dirty="0"/>
              <a:t>Zodpovědnost kapitánky je</a:t>
            </a:r>
          </a:p>
          <a:p>
            <a:pPr marL="956285" lvl="3" indent="-196422"/>
            <a:r>
              <a:rPr lang="cs-CZ" dirty="0"/>
              <a:t>rozhodnout (po domluvě s týmem), kdo na čem bude pracovat</a:t>
            </a:r>
          </a:p>
          <a:p>
            <a:pPr marL="956285" lvl="3" indent="-196422"/>
            <a:r>
              <a:rPr lang="cs-CZ" dirty="0"/>
              <a:t>kontrolovat, že stíháte udělat vše, na čem jste se domluvily, případně rozhodnout, co vynecháte</a:t>
            </a:r>
          </a:p>
          <a:p>
            <a:pPr marL="956285" lvl="3" indent="-196422"/>
            <a:r>
              <a:rPr lang="cs-CZ" dirty="0"/>
              <a:t>rozhodnout (po domluvě s týmem), kdo bude prezentovat kterou část</a:t>
            </a:r>
          </a:p>
          <a:p>
            <a:pPr marL="956285" lvl="3" indent="-196422"/>
            <a:endParaRPr lang="cs-CZ" dirty="0"/>
          </a:p>
          <a:p>
            <a:pPr marL="513914" lvl="2" indent="-196422"/>
            <a:r>
              <a:rPr lang="cs-CZ" dirty="0"/>
              <a:t>Domlouvejte se v týmu, ale kapitánka rozhodne, pokud se nebudete schopné shodnout</a:t>
            </a:r>
          </a:p>
          <a:p>
            <a:pPr marL="266693" lvl="1" indent="0">
              <a:buNone/>
            </a:pPr>
            <a:endParaRPr lang="cs-CZ" dirty="0"/>
          </a:p>
          <a:p>
            <a:pPr marL="183722" indent="-183722"/>
            <a:endParaRPr lang="cs-CZ" dirty="0"/>
          </a:p>
          <a:p>
            <a:pPr marL="266693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79217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Jak pracovat v týmu?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83722" indent="-183722"/>
            <a:r>
              <a:rPr lang="cs-CZ" b="1" dirty="0"/>
              <a:t>Rozdělení webu</a:t>
            </a:r>
          </a:p>
          <a:p>
            <a:pPr marL="463115" lvl="1" indent="-196422"/>
            <a:r>
              <a:rPr lang="cs-CZ" sz="2400" dirty="0"/>
              <a:t>Rozdělte si web na části (po stránkách, po sekcích…)</a:t>
            </a:r>
          </a:p>
          <a:p>
            <a:pPr marL="463115" lvl="1" indent="-196422"/>
            <a:endParaRPr lang="cs-CZ" sz="2400" dirty="0"/>
          </a:p>
          <a:p>
            <a:pPr marL="463115" lvl="1" indent="-196422"/>
            <a:r>
              <a:rPr lang="cs-CZ" sz="2400" dirty="0"/>
              <a:t>Každá si vezměte na starost jednu z částí, ať si nesaháte pod ruce a nevytváříte konflikty v kódu</a:t>
            </a:r>
          </a:p>
          <a:p>
            <a:pPr marL="463115" lvl="1" indent="-196422"/>
            <a:endParaRPr lang="cs-CZ" sz="2400" dirty="0"/>
          </a:p>
          <a:p>
            <a:pPr marL="463115" lvl="1" indent="-196422"/>
            <a:r>
              <a:rPr lang="cs-CZ" sz="2400" dirty="0"/>
              <a:t>Jedna z vás udělejte hlavičku a patičku, kterou budete mít stejnou na každé vaší stránce</a:t>
            </a:r>
          </a:p>
          <a:p>
            <a:pPr marL="183722" indent="-183722"/>
            <a:endParaRPr lang="cs-CZ" dirty="0"/>
          </a:p>
          <a:p>
            <a:pPr marL="266693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01225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Best </a:t>
            </a:r>
            <a:r>
              <a:rPr lang="cs-CZ" dirty="0" err="1"/>
              <a:t>practices</a:t>
            </a:r>
            <a:endParaRPr lang="cs-CZ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83722" indent="-183722"/>
            <a:r>
              <a:rPr lang="cs-CZ" dirty="0"/>
              <a:t>Komunikujte!</a:t>
            </a:r>
          </a:p>
          <a:p>
            <a:pPr marL="183722" indent="-183722"/>
            <a:r>
              <a:rPr lang="cs-CZ" dirty="0"/>
              <a:t>Ptejte se</a:t>
            </a:r>
          </a:p>
          <a:p>
            <a:pPr marL="183722" indent="-183722"/>
            <a:r>
              <a:rPr lang="cs-CZ" dirty="0"/>
              <a:t>Méně je více</a:t>
            </a:r>
          </a:p>
          <a:p>
            <a:pPr marL="183722" indent="-183722"/>
            <a:r>
              <a:rPr lang="cs-CZ" dirty="0"/>
              <a:t>Stejná hlavička a patička na každé stránce</a:t>
            </a:r>
          </a:p>
          <a:p>
            <a:pPr marL="183722" indent="-183722"/>
            <a:r>
              <a:rPr lang="cs-CZ" dirty="0"/>
              <a:t>Ukládejte si svoji práci na GitHub</a:t>
            </a:r>
          </a:p>
          <a:p>
            <a:pPr marL="183722" indent="-183722"/>
            <a:r>
              <a:rPr lang="cs-CZ" dirty="0"/>
              <a:t>Každá stránka má </a:t>
            </a:r>
            <a:r>
              <a:rPr lang="cs-CZ" b="1" dirty="0"/>
              <a:t>jeden</a:t>
            </a:r>
            <a:r>
              <a:rPr lang="cs-CZ" dirty="0"/>
              <a:t> tag &lt;html&gt;, jeden tag &lt;body&gt;, náš kód píšeme uvnitř těchto tagů</a:t>
            </a:r>
          </a:p>
          <a:p>
            <a:pPr marL="183722" indent="-183722"/>
            <a:r>
              <a:rPr lang="cs-CZ" dirty="0"/>
              <a:t>Využívejte </a:t>
            </a:r>
            <a:r>
              <a:rPr lang="cs-CZ" dirty="0" err="1"/>
              <a:t>dev</a:t>
            </a:r>
            <a:r>
              <a:rPr lang="cs-CZ" dirty="0"/>
              <a:t> </a:t>
            </a:r>
            <a:r>
              <a:rPr lang="cs-CZ" dirty="0" err="1"/>
              <a:t>tools</a:t>
            </a:r>
            <a:r>
              <a:rPr lang="cs-CZ" dirty="0"/>
              <a:t> v prohlížeči</a:t>
            </a:r>
          </a:p>
          <a:p>
            <a:pPr marL="183722" indent="-183722"/>
            <a:r>
              <a:rPr lang="cs-CZ" dirty="0"/>
              <a:t>Odprezentujte každá z vás část webu</a:t>
            </a:r>
          </a:p>
          <a:p>
            <a:pPr marL="266693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85903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Odkazy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13E0-1BF9-4F36-B6B6-7075ADF479A3}" type="datetime3">
              <a:rPr lang="en-US" smtClean="0"/>
              <a:t>21 August 2023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334434" y="2820318"/>
            <a:ext cx="11523133" cy="3148683"/>
          </a:xfrm>
        </p:spPr>
        <p:txBody>
          <a:bodyPr/>
          <a:lstStyle/>
          <a:p>
            <a:pPr marL="266693" lvl="1" indent="0">
              <a:buNone/>
            </a:pPr>
            <a:r>
              <a:rPr lang="cs-CZ" sz="2400" dirty="0"/>
              <a:t>Odkazy na ikonky, barvy, fonty apod. najdete na </a:t>
            </a:r>
            <a:r>
              <a:rPr lang="cs-CZ" sz="2400" dirty="0" err="1"/>
              <a:t>Slacku</a:t>
            </a:r>
            <a:r>
              <a:rPr lang="cs-CZ" sz="2400" dirty="0"/>
              <a:t> v </a:t>
            </a:r>
            <a:r>
              <a:rPr lang="cs-CZ" sz="2400" dirty="0" err="1"/>
              <a:t>channelu</a:t>
            </a:r>
            <a:r>
              <a:rPr lang="cs-CZ" sz="2400" dirty="0"/>
              <a:t> #zdroje.</a:t>
            </a:r>
          </a:p>
        </p:txBody>
      </p:sp>
    </p:spTree>
    <p:extLst>
      <p:ext uri="{BB962C8B-B14F-4D97-AF65-F5344CB8AC3E}">
        <p14:creationId xmlns:p14="http://schemas.microsoft.com/office/powerpoint/2010/main" val="3795693652"/>
      </p:ext>
    </p:extLst>
  </p:cSld>
  <p:clrMapOvr>
    <a:masterClrMapping/>
  </p:clrMapOvr>
</p:sld>
</file>

<file path=ppt/theme/theme1.xml><?xml version="1.0" encoding="utf-8"?>
<a:theme xmlns:a="http://schemas.openxmlformats.org/drawingml/2006/main" name="Vodafone">
  <a:themeElements>
    <a:clrScheme name="Vodafone 2013">
      <a:dk1>
        <a:srgbClr val="000000"/>
      </a:dk1>
      <a:lt1>
        <a:srgbClr val="FFFFFF"/>
      </a:lt1>
      <a:dk2>
        <a:srgbClr val="5E2750"/>
      </a:dk2>
      <a:lt2>
        <a:srgbClr val="4A4D4E"/>
      </a:lt2>
      <a:accent1>
        <a:srgbClr val="E60000"/>
      </a:accent1>
      <a:accent2>
        <a:srgbClr val="A8B400"/>
      </a:accent2>
      <a:accent3>
        <a:srgbClr val="9C2AA0"/>
      </a:accent3>
      <a:accent4>
        <a:srgbClr val="EB9700"/>
      </a:accent4>
      <a:accent5>
        <a:srgbClr val="00B0CA"/>
      </a:accent5>
      <a:accent6>
        <a:srgbClr val="FECB00"/>
      </a:accent6>
      <a:hlink>
        <a:srgbClr val="E60000"/>
      </a:hlink>
      <a:folHlink>
        <a:srgbClr val="E60000"/>
      </a:folHlink>
    </a:clrScheme>
    <a:fontScheme name="Vodafone">
      <a:majorFont>
        <a:latin typeface="Vodafone Rg"/>
        <a:ea typeface=""/>
        <a:cs typeface=""/>
      </a:majorFont>
      <a:minorFont>
        <a:latin typeface="Vodafone R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 cmpd="sng" algn="ctr">
          <a:noFill/>
          <a:prstDash val="solid"/>
        </a:ln>
        <a:effectLst/>
      </a:spPr>
      <a:bodyPr spcFirstLastPara="0" vert="horz" wrap="square" lIns="6350" tIns="6350" rIns="6350" bIns="6350" numCol="1" spcCol="1270" rtlCol="0" anchor="ctr" anchorCtr="0">
        <a:noAutofit/>
      </a:bodyPr>
      <a:lstStyle>
        <a:defPPr algn="ctr" defTabSz="444500">
          <a:lnSpc>
            <a:spcPct val="90000"/>
          </a:lnSpc>
          <a:spcBef>
            <a:spcPct val="0"/>
          </a:spcBef>
          <a:spcAft>
            <a:spcPct val="35000"/>
          </a:spcAft>
          <a:defRPr sz="1000" kern="1200" dirty="0" smtClean="0">
            <a:solidFill>
              <a:srgbClr val="34342B"/>
            </a:solidFill>
            <a:latin typeface="Vodafone Rg" pitchFamily="34" charset="0"/>
            <a:ea typeface="+mn-ea"/>
            <a:cs typeface="+mn-cs"/>
          </a:defRPr>
        </a:defPPr>
      </a:lstStyle>
      <a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txDef>
      <a:spPr/>
      <a:bodyPr wrap="square" lIns="0" tIns="0" rIns="0" bIns="0" rtlCol="0">
        <a:noAutofit/>
      </a:bodyPr>
      <a:lstStyle>
        <a:defPPr marL="0" indent="0">
          <a:buFont typeface="Arial" pitchFamily="34" charset="0"/>
          <a:buNone/>
          <a:defRPr dirty="0" smtClean="0">
            <a:latin typeface="Vodafone Rg" pitchFamily="34" charset="0"/>
          </a:defRPr>
        </a:defPPr>
      </a:lstStyle>
    </a:txDef>
  </a:objectDefaults>
  <a:extraClrSchemeLst/>
</a:theme>
</file>

<file path=ppt/theme/themeOverride1.xml><?xml version="1.0" encoding="utf-8"?>
<a:themeOverride xmlns:a="http://schemas.openxmlformats.org/drawingml/2006/main">
  <a:clrScheme name="Vodafone 2013">
    <a:dk1>
      <a:srgbClr val="000000"/>
    </a:dk1>
    <a:lt1>
      <a:srgbClr val="FFFFFF"/>
    </a:lt1>
    <a:dk2>
      <a:srgbClr val="5E2750"/>
    </a:dk2>
    <a:lt2>
      <a:srgbClr val="4A4D4E"/>
    </a:lt2>
    <a:accent1>
      <a:srgbClr val="E60000"/>
    </a:accent1>
    <a:accent2>
      <a:srgbClr val="A8B400"/>
    </a:accent2>
    <a:accent3>
      <a:srgbClr val="9C2AA0"/>
    </a:accent3>
    <a:accent4>
      <a:srgbClr val="EB9700"/>
    </a:accent4>
    <a:accent5>
      <a:srgbClr val="00B0CA"/>
    </a:accent5>
    <a:accent6>
      <a:srgbClr val="FECB00"/>
    </a:accent6>
    <a:hlink>
      <a:srgbClr val="E60000"/>
    </a:hlink>
    <a:folHlink>
      <a:srgbClr val="E600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</Words>
  <Application>Microsoft Macintosh PowerPoint</Application>
  <PresentationFormat>Widescreen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Vodafone Rg</vt:lpstr>
      <vt:lpstr>Vodafone</vt:lpstr>
      <vt:lpstr>Team work</vt:lpstr>
      <vt:lpstr>Jak pracovat v týmu?</vt:lpstr>
      <vt:lpstr>Jak pracovat v týmu?</vt:lpstr>
      <vt:lpstr>Best practices</vt:lpstr>
      <vt:lpstr>Odkazy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work</dc:title>
  <dc:creator>Eliška Bartošová, Vodafone</dc:creator>
  <cp:lastModifiedBy>Eliška Bartošová, Vodafone</cp:lastModifiedBy>
  <cp:revision>1</cp:revision>
  <dcterms:created xsi:type="dcterms:W3CDTF">2023-08-21T09:30:47Z</dcterms:created>
  <dcterms:modified xsi:type="dcterms:W3CDTF">2023-08-21T12:17:37Z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359f705-2ba0-454b-9cfc-6ce5bcaac040_Enabled">
    <vt:lpwstr>true</vt:lpwstr>
  </property>
  <property fmtid="{D5CDD505-2E9C-101B-9397-08002B2CF9AE}" pid="3" name="MSIP_Label_0359f705-2ba0-454b-9cfc-6ce5bcaac040_SetDate">
    <vt:lpwstr>2023-08-21T12:17:37Z</vt:lpwstr>
  </property>
  <property fmtid="{D5CDD505-2E9C-101B-9397-08002B2CF9AE}" pid="4" name="MSIP_Label_0359f705-2ba0-454b-9cfc-6ce5bcaac040_Method">
    <vt:lpwstr>Standard</vt:lpwstr>
  </property>
  <property fmtid="{D5CDD505-2E9C-101B-9397-08002B2CF9AE}" pid="5" name="MSIP_Label_0359f705-2ba0-454b-9cfc-6ce5bcaac040_Name">
    <vt:lpwstr>0359f705-2ba0-454b-9cfc-6ce5bcaac040</vt:lpwstr>
  </property>
  <property fmtid="{D5CDD505-2E9C-101B-9397-08002B2CF9AE}" pid="6" name="MSIP_Label_0359f705-2ba0-454b-9cfc-6ce5bcaac040_SiteId">
    <vt:lpwstr>68283f3b-8487-4c86-adb3-a5228f18b893</vt:lpwstr>
  </property>
  <property fmtid="{D5CDD505-2E9C-101B-9397-08002B2CF9AE}" pid="7" name="MSIP_Label_0359f705-2ba0-454b-9cfc-6ce5bcaac040_ActionId">
    <vt:lpwstr>881abe34-fb93-4e4c-9c60-691325a849db</vt:lpwstr>
  </property>
  <property fmtid="{D5CDD505-2E9C-101B-9397-08002B2CF9AE}" pid="8" name="MSIP_Label_0359f705-2ba0-454b-9cfc-6ce5bcaac040_ContentBits">
    <vt:lpwstr>2</vt:lpwstr>
  </property>
  <property fmtid="{D5CDD505-2E9C-101B-9397-08002B2CF9AE}" pid="9" name="ClassificationContentMarkingFooterLocations">
    <vt:lpwstr>Vodafone:8</vt:lpwstr>
  </property>
  <property fmtid="{D5CDD505-2E9C-101B-9397-08002B2CF9AE}" pid="10" name="ClassificationContentMarkingFooterText">
    <vt:lpwstr>C2 General</vt:lpwstr>
  </property>
</Properties>
</file>

<file path=docProps/thumbnail.jpeg>
</file>